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5" r:id="rId9"/>
    <p:sldId id="266" r:id="rId10"/>
    <p:sldId id="262" r:id="rId11"/>
    <p:sldId id="267"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AE9D17-E2B7-4F11-BF51-06DE8A44FB58}"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358257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64114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56551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993667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87493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2095392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AE9D17-E2B7-4F11-BF51-06DE8A44FB58}"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417999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AE9D17-E2B7-4F11-BF51-06DE8A44FB58}"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685057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AE9D17-E2B7-4F11-BF51-06DE8A44FB58}"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3493690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E9D17-E2B7-4F11-BF51-06DE8A44FB58}"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842141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AE9D17-E2B7-4F11-BF51-06DE8A44FB58}"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317926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AE9D17-E2B7-4F11-BF51-06DE8A44FB58}" type="datetimeFigureOut">
              <a:rPr lang="en-US" smtClean="0"/>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3938278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2AE9D17-E2B7-4F11-BF51-06DE8A44FB58}" type="datetimeFigureOut">
              <a:rPr lang="en-US" smtClean="0"/>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368262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AE9D17-E2B7-4F11-BF51-06DE8A44FB58}" type="datetimeFigureOut">
              <a:rPr lang="en-US" smtClean="0"/>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905440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AE9D17-E2B7-4F11-BF51-06DE8A44FB58}"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423326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AE9D17-E2B7-4F11-BF51-06DE8A44FB58}"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96E6B-15D7-4BDC-BE71-7A4AF5AA97E6}" type="slidenum">
              <a:rPr lang="en-US" smtClean="0"/>
              <a:t>‹#›</a:t>
            </a:fld>
            <a:endParaRPr lang="en-US"/>
          </a:p>
        </p:txBody>
      </p:sp>
    </p:spTree>
    <p:extLst>
      <p:ext uri="{BB962C8B-B14F-4D97-AF65-F5344CB8AC3E}">
        <p14:creationId xmlns:p14="http://schemas.microsoft.com/office/powerpoint/2010/main" val="1121411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AE9D17-E2B7-4F11-BF51-06DE8A44FB58}" type="datetimeFigureOut">
              <a:rPr lang="en-US" smtClean="0"/>
              <a:t>10/19/2015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4B96E6B-15D7-4BDC-BE71-7A4AF5AA97E6}" type="slidenum">
              <a:rPr lang="en-US" smtClean="0"/>
              <a:t>‹#›</a:t>
            </a:fld>
            <a:endParaRPr lang="en-US"/>
          </a:p>
        </p:txBody>
      </p:sp>
    </p:spTree>
    <p:extLst>
      <p:ext uri="{BB962C8B-B14F-4D97-AF65-F5344CB8AC3E}">
        <p14:creationId xmlns:p14="http://schemas.microsoft.com/office/powerpoint/2010/main" val="4264879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5156" y="0"/>
            <a:ext cx="8319752" cy="6494085"/>
          </a:xfrm>
          <a:prstGeom prst="rect">
            <a:avLst/>
          </a:prstGeom>
          <a:noFill/>
        </p:spPr>
        <p:txBody>
          <a:bodyPr wrap="square" rtlCol="0">
            <a:spAutoFit/>
          </a:bodyPr>
          <a:lstStyle/>
          <a:p>
            <a:pPr algn="ctr"/>
            <a:endParaRPr lang="en-US" sz="3200" b="1" dirty="0" smtClean="0">
              <a:latin typeface="Century" panose="02040604050505020304" pitchFamily="18" charset="0"/>
            </a:endParaRPr>
          </a:p>
          <a:p>
            <a:pPr algn="ctr"/>
            <a:endParaRPr lang="en-US" sz="3200" b="1" dirty="0">
              <a:latin typeface="Century" panose="02040604050505020304" pitchFamily="18" charset="0"/>
            </a:endParaRPr>
          </a:p>
          <a:p>
            <a:pPr algn="ctr"/>
            <a:endParaRPr lang="en-US" sz="3200" b="1" dirty="0" smtClean="0">
              <a:latin typeface="Century" panose="02040604050505020304" pitchFamily="18" charset="0"/>
            </a:endParaRPr>
          </a:p>
          <a:p>
            <a:pPr algn="ctr"/>
            <a:endParaRPr lang="en-US" sz="3200" b="1" dirty="0" smtClean="0">
              <a:latin typeface="Century" panose="02040604050505020304" pitchFamily="18" charset="0"/>
            </a:endParaRPr>
          </a:p>
          <a:p>
            <a:pPr algn="ctr"/>
            <a:endParaRPr lang="en-US" sz="3200" b="1" dirty="0">
              <a:latin typeface="Century" panose="02040604050505020304" pitchFamily="18" charset="0"/>
            </a:endParaRPr>
          </a:p>
          <a:p>
            <a:pPr algn="ctr"/>
            <a:r>
              <a:rPr lang="en-US" sz="3200" b="1" dirty="0" smtClean="0">
                <a:latin typeface="Century" panose="02040604050505020304" pitchFamily="18" charset="0"/>
              </a:rPr>
              <a:t>FINAL EXPENSE AND FINAL WISHES</a:t>
            </a:r>
          </a:p>
          <a:p>
            <a:pPr algn="ctr"/>
            <a:r>
              <a:rPr lang="en-US" sz="3200" b="1" dirty="0" smtClean="0">
                <a:latin typeface="Century" panose="02040604050505020304" pitchFamily="18" charset="0"/>
              </a:rPr>
              <a:t>PLANNING</a:t>
            </a:r>
          </a:p>
          <a:p>
            <a:endParaRPr lang="en-US" sz="3200" dirty="0"/>
          </a:p>
          <a:p>
            <a:endParaRPr lang="en-US" sz="3200" dirty="0" smtClean="0"/>
          </a:p>
          <a:p>
            <a:endParaRPr lang="en-US" sz="3200" b="1" dirty="0" smtClean="0">
              <a:latin typeface="Century" panose="02040604050505020304" pitchFamily="18" charset="0"/>
            </a:endParaRPr>
          </a:p>
          <a:p>
            <a:r>
              <a:rPr lang="en-US" sz="3200" b="1" dirty="0" smtClean="0">
                <a:solidFill>
                  <a:srgbClr val="0070C0"/>
                </a:solidFill>
                <a:latin typeface="Century" panose="02040604050505020304" pitchFamily="18" charset="0"/>
              </a:rPr>
              <a:t>Agent Name</a:t>
            </a:r>
            <a:endParaRPr lang="en-US" sz="3200" b="1" u="sng" dirty="0" smtClean="0">
              <a:solidFill>
                <a:srgbClr val="0070C0"/>
              </a:solidFill>
              <a:latin typeface="Century" panose="02040604050505020304" pitchFamily="18" charset="0"/>
            </a:endParaRPr>
          </a:p>
          <a:p>
            <a:endParaRPr lang="en-US" sz="3200" b="1" u="sng" dirty="0">
              <a:solidFill>
                <a:srgbClr val="0070C0"/>
              </a:solidFill>
              <a:latin typeface="Century" panose="02040604050505020304" pitchFamily="18" charset="0"/>
            </a:endParaRPr>
          </a:p>
          <a:p>
            <a:r>
              <a:rPr lang="en-US" sz="3200" b="1" dirty="0" smtClean="0">
                <a:solidFill>
                  <a:srgbClr val="0070C0"/>
                </a:solidFill>
                <a:latin typeface="Century" panose="02040604050505020304" pitchFamily="18" charset="0"/>
              </a:rPr>
              <a:t>Agent License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8733" y="0"/>
            <a:ext cx="3000778" cy="2434108"/>
          </a:xfrm>
          <a:prstGeom prst="rect">
            <a:avLst/>
          </a:prstGeom>
        </p:spPr>
      </p:pic>
    </p:spTree>
    <p:extLst>
      <p:ext uri="{BB962C8B-B14F-4D97-AF65-F5344CB8AC3E}">
        <p14:creationId xmlns:p14="http://schemas.microsoft.com/office/powerpoint/2010/main" val="241447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5155" y="540913"/>
            <a:ext cx="8757631" cy="5940088"/>
          </a:xfrm>
          <a:prstGeom prst="rect">
            <a:avLst/>
          </a:prstGeom>
          <a:noFill/>
        </p:spPr>
        <p:txBody>
          <a:bodyPr wrap="square" rtlCol="0">
            <a:spAutoFit/>
          </a:bodyPr>
          <a:lstStyle/>
          <a:p>
            <a:r>
              <a:rPr lang="en-US" sz="2400" b="1" dirty="0" smtClean="0">
                <a:latin typeface="Century" panose="02040604050505020304" pitchFamily="18" charset="0"/>
              </a:rPr>
              <a:t>Final Expense </a:t>
            </a:r>
            <a:r>
              <a:rPr lang="en-US" sz="2400" b="1" dirty="0">
                <a:latin typeface="Century" panose="02040604050505020304" pitchFamily="18" charset="0"/>
              </a:rPr>
              <a:t>p</a:t>
            </a:r>
            <a:r>
              <a:rPr lang="en-US" sz="2400" b="1" dirty="0" smtClean="0">
                <a:latin typeface="Century" panose="02040604050505020304" pitchFamily="18" charset="0"/>
              </a:rPr>
              <a:t>lans are provided through the top carriers in the insurance industry. Carriers such as Mutual of Omaha, Transamerica and many other “A” Rated carriers who provide AFFORDABLE coverage regardless of health status </a:t>
            </a:r>
          </a:p>
          <a:p>
            <a:endParaRPr lang="en-US" sz="2400" b="1" dirty="0">
              <a:latin typeface="Century" panose="02040604050505020304" pitchFamily="18" charset="0"/>
            </a:endParaRP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Rates are “locked in” and </a:t>
            </a:r>
            <a:r>
              <a:rPr lang="en-US" sz="2400" b="1" dirty="0">
                <a:solidFill>
                  <a:srgbClr val="0070C0"/>
                </a:solidFill>
                <a:latin typeface="Century" panose="02040604050505020304" pitchFamily="18" charset="0"/>
              </a:rPr>
              <a:t>c</a:t>
            </a:r>
            <a:r>
              <a:rPr lang="en-US" sz="2400" b="1" dirty="0" smtClean="0">
                <a:solidFill>
                  <a:srgbClr val="0070C0"/>
                </a:solidFill>
                <a:latin typeface="Century" panose="02040604050505020304" pitchFamily="18" charset="0"/>
              </a:rPr>
              <a:t>an NEVER BE INCREASED</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Coverage can NEVER BE DECREASED</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Coverage can NEVER BE CANCELLED BECAUSE OF AGE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Everyone can be Covered Regardless of Health Conditions</a:t>
            </a:r>
          </a:p>
          <a:p>
            <a:pPr marL="285750" indent="-285750">
              <a:buFont typeface="Arial" panose="020B0604020202020204" pitchFamily="34" charset="0"/>
              <a:buChar char="•"/>
            </a:pPr>
            <a:endParaRPr lang="en-US" sz="2000" b="1" dirty="0">
              <a:latin typeface="Century" panose="02040604050505020304" pitchFamily="18" charset="0"/>
            </a:endParaRPr>
          </a:p>
          <a:p>
            <a:r>
              <a:rPr lang="en-US" sz="2400" b="1" dirty="0" smtClean="0">
                <a:latin typeface="Century" panose="02040604050505020304" pitchFamily="18" charset="0"/>
              </a:rPr>
              <a:t>By combining an AFFORDABLE Final Expense plan with the FREE Final Wishes plan offered by industry leader Dignity Planning, we can eliminate much of the financial and emotional burden that families experience with the loss of a </a:t>
            </a:r>
            <a:r>
              <a:rPr lang="en-US" sz="2400" b="1" smtClean="0">
                <a:latin typeface="Century" panose="02040604050505020304" pitchFamily="18" charset="0"/>
              </a:rPr>
              <a:t>loved one</a:t>
            </a:r>
            <a:endParaRPr lang="en-US" sz="2400" b="1" dirty="0">
              <a:latin typeface="Century" panose="02040604050505020304" pitchFamily="18" charset="0"/>
            </a:endParaRPr>
          </a:p>
        </p:txBody>
      </p:sp>
    </p:spTree>
    <p:extLst>
      <p:ext uri="{BB962C8B-B14F-4D97-AF65-F5344CB8AC3E}">
        <p14:creationId xmlns:p14="http://schemas.microsoft.com/office/powerpoint/2010/main" val="3243181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3336" y="244699"/>
            <a:ext cx="9478850" cy="6370975"/>
          </a:xfrm>
          <a:prstGeom prst="rect">
            <a:avLst/>
          </a:prstGeom>
          <a:noFill/>
        </p:spPr>
        <p:txBody>
          <a:bodyPr wrap="square" rtlCol="0">
            <a:spAutoFit/>
          </a:bodyPr>
          <a:lstStyle/>
          <a:p>
            <a:r>
              <a:rPr lang="en-US" sz="2400" b="1" dirty="0" smtClean="0">
                <a:latin typeface="Century" panose="02040604050505020304" pitchFamily="18" charset="0"/>
              </a:rPr>
              <a:t>Already have coverage? Congratulations on doing the right thing for your family! </a:t>
            </a:r>
            <a:r>
              <a:rPr lang="en-US" sz="2400" b="1" dirty="0" smtClean="0">
                <a:solidFill>
                  <a:srgbClr val="0070C0"/>
                </a:solidFill>
                <a:latin typeface="Century" panose="02040604050505020304" pitchFamily="18" charset="0"/>
              </a:rPr>
              <a:t>Add Dignity Planning for FREE </a:t>
            </a:r>
            <a:r>
              <a:rPr lang="en-US" sz="2400" b="1" dirty="0" smtClean="0">
                <a:latin typeface="Century" panose="02040604050505020304" pitchFamily="18" charset="0"/>
              </a:rPr>
              <a:t>and create a plan that will eliminate some of the emotional burden for your family members. If you’d like a policy review, it is very easy to determine if changing could increase your coverage or possibly lower your monthly premiums. If what you currently have is best, KEEP IT! </a:t>
            </a:r>
          </a:p>
          <a:p>
            <a:endParaRPr lang="en-US" sz="2400" b="1" dirty="0">
              <a:latin typeface="Century" panose="02040604050505020304" pitchFamily="18" charset="0"/>
            </a:endParaRPr>
          </a:p>
          <a:p>
            <a:r>
              <a:rPr lang="en-US" sz="2400" b="1" dirty="0" smtClean="0">
                <a:latin typeface="Century" panose="02040604050505020304" pitchFamily="18" charset="0"/>
              </a:rPr>
              <a:t>If you are needing coverage or would like to add additional coverage, the most important thing to consider is </a:t>
            </a:r>
            <a:r>
              <a:rPr lang="en-US" sz="2400" b="1" dirty="0" smtClean="0">
                <a:solidFill>
                  <a:srgbClr val="0070C0"/>
                </a:solidFill>
                <a:latin typeface="Century" panose="02040604050505020304" pitchFamily="18" charset="0"/>
              </a:rPr>
              <a:t>YOUR BUDGET, YOUR BUDGET, YOUR BUDGET! </a:t>
            </a:r>
            <a:r>
              <a:rPr lang="en-US" sz="2400" b="1" dirty="0" smtClean="0">
                <a:latin typeface="Century" panose="02040604050505020304" pitchFamily="18" charset="0"/>
              </a:rPr>
              <a:t>We have to work with in your budget</a:t>
            </a:r>
            <a:r>
              <a:rPr lang="en-US" sz="2400" b="1" dirty="0">
                <a:latin typeface="Century" panose="02040604050505020304" pitchFamily="18" charset="0"/>
              </a:rPr>
              <a:t> </a:t>
            </a:r>
            <a:r>
              <a:rPr lang="en-US" sz="2400" b="1" dirty="0" smtClean="0">
                <a:latin typeface="Century" panose="02040604050505020304" pitchFamily="18" charset="0"/>
              </a:rPr>
              <a:t>to make sure you can keep your coverage</a:t>
            </a:r>
          </a:p>
          <a:p>
            <a:endParaRPr lang="en-US" sz="2400" b="1" dirty="0">
              <a:latin typeface="Century" panose="02040604050505020304" pitchFamily="18" charset="0"/>
            </a:endParaRPr>
          </a:p>
          <a:p>
            <a:r>
              <a:rPr lang="en-US" sz="2400" b="1" dirty="0" smtClean="0">
                <a:latin typeface="Century" panose="02040604050505020304" pitchFamily="18" charset="0"/>
              </a:rPr>
              <a:t>Hopefully we’ll all be around for many years to come, so there has to be a balance between planning for final expenses, and what we need to live and enjoy our lives. Doing what we can do, and can afford, is much better than doing nothing at all. </a:t>
            </a:r>
            <a:r>
              <a:rPr lang="en-US" sz="2400" b="1" dirty="0" smtClean="0">
                <a:solidFill>
                  <a:srgbClr val="0070C0"/>
                </a:solidFill>
                <a:latin typeface="Century" panose="02040604050505020304" pitchFamily="18" charset="0"/>
              </a:rPr>
              <a:t>AGAIN, IT IS THE COMPASSIONATE CHOICE!</a:t>
            </a:r>
            <a:endParaRPr lang="en-US" sz="2400" b="1" dirty="0">
              <a:solidFill>
                <a:srgbClr val="0070C0"/>
              </a:solidFill>
              <a:latin typeface="Century" panose="02040604050505020304" pitchFamily="18" charset="0"/>
            </a:endParaRPr>
          </a:p>
        </p:txBody>
      </p:sp>
    </p:spTree>
    <p:extLst>
      <p:ext uri="{BB962C8B-B14F-4D97-AF65-F5344CB8AC3E}">
        <p14:creationId xmlns:p14="http://schemas.microsoft.com/office/powerpoint/2010/main" val="3066112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7400" y="386366"/>
            <a:ext cx="8381901" cy="4524315"/>
          </a:xfrm>
          <a:prstGeom prst="rect">
            <a:avLst/>
          </a:prstGeom>
          <a:noFill/>
        </p:spPr>
        <p:txBody>
          <a:bodyPr wrap="square" rtlCol="0">
            <a:spAutoFit/>
          </a:bodyPr>
          <a:lstStyle/>
          <a:p>
            <a:pPr algn="ctr"/>
            <a:r>
              <a:rPr lang="en-US" sz="2800" b="1" dirty="0" smtClean="0">
                <a:latin typeface="Century" panose="02040604050505020304" pitchFamily="18" charset="0"/>
              </a:rPr>
              <a:t>Thanks again for being here today! Now I’m going to play a short video from Dignity Planning. </a:t>
            </a:r>
            <a:r>
              <a:rPr lang="en-US" sz="2800" b="1" dirty="0">
                <a:latin typeface="Century" panose="02040604050505020304" pitchFamily="18" charset="0"/>
              </a:rPr>
              <a:t>A</a:t>
            </a:r>
            <a:r>
              <a:rPr lang="en-US" sz="2800" b="1" dirty="0" smtClean="0">
                <a:latin typeface="Century" panose="02040604050505020304" pitchFamily="18" charset="0"/>
              </a:rPr>
              <a:t>t the end, I’ll be happy to answer any questions you may have</a:t>
            </a:r>
          </a:p>
          <a:p>
            <a:pPr algn="ctr"/>
            <a:endParaRPr lang="en-US" sz="2400" b="1" dirty="0">
              <a:latin typeface="Century" panose="02040604050505020304" pitchFamily="18" charset="0"/>
            </a:endParaRPr>
          </a:p>
          <a:p>
            <a:pPr algn="ctr"/>
            <a:r>
              <a:rPr lang="en-US" sz="3200" b="1" dirty="0" smtClean="0">
                <a:solidFill>
                  <a:srgbClr val="0070C0"/>
                </a:solidFill>
                <a:latin typeface="Century" panose="02040604050505020304" pitchFamily="18" charset="0"/>
              </a:rPr>
              <a:t>For current pricing and your FREE Dignity Planning Kit, schedule an appointment with </a:t>
            </a:r>
            <a:r>
              <a:rPr lang="en-US" sz="3200" b="1" dirty="0" smtClean="0">
                <a:solidFill>
                  <a:srgbClr val="0070C0"/>
                </a:solidFill>
                <a:latin typeface="Century" panose="02040604050505020304" pitchFamily="18" charset="0"/>
              </a:rPr>
              <a:t>me!</a:t>
            </a:r>
            <a:endParaRPr lang="en-US" sz="3200" b="1" u="sng" dirty="0" smtClean="0">
              <a:solidFill>
                <a:srgbClr val="0070C0"/>
              </a:solidFill>
              <a:latin typeface="Century" panose="02040604050505020304" pitchFamily="18" charset="0"/>
            </a:endParaRPr>
          </a:p>
          <a:p>
            <a:pPr algn="ctr"/>
            <a:endParaRPr lang="en-US" sz="2800" b="1" dirty="0">
              <a:latin typeface="Century" panose="02040604050505020304" pitchFamily="18" charset="0"/>
            </a:endParaRPr>
          </a:p>
          <a:p>
            <a:pPr algn="ctr"/>
            <a:endParaRPr lang="en-US" sz="2800" b="1" dirty="0">
              <a:latin typeface="Century" panose="020406040505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1477" y="3908352"/>
            <a:ext cx="5391754" cy="3471244"/>
          </a:xfrm>
          <a:prstGeom prst="rect">
            <a:avLst/>
          </a:prstGeom>
        </p:spPr>
      </p:pic>
    </p:spTree>
    <p:extLst>
      <p:ext uri="{BB962C8B-B14F-4D97-AF65-F5344CB8AC3E}">
        <p14:creationId xmlns:p14="http://schemas.microsoft.com/office/powerpoint/2010/main" val="829276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0760" y="128789"/>
            <a:ext cx="8255357" cy="6463308"/>
          </a:xfrm>
          <a:prstGeom prst="rect">
            <a:avLst/>
          </a:prstGeom>
          <a:noFill/>
        </p:spPr>
        <p:txBody>
          <a:bodyPr wrap="square" rtlCol="0">
            <a:spAutoFit/>
          </a:bodyPr>
          <a:lstStyle/>
          <a:p>
            <a:pPr algn="ctr"/>
            <a:r>
              <a:rPr lang="en-US" sz="6000" b="1" dirty="0" smtClean="0">
                <a:latin typeface="Century" panose="02040604050505020304" pitchFamily="18" charset="0"/>
                <a:cs typeface="Aparajita" panose="020B0604020202020204" pitchFamily="34" charset="0"/>
              </a:rPr>
              <a:t>Did you know the average funeral cost in 2015 is </a:t>
            </a:r>
            <a:r>
              <a:rPr lang="en-US" sz="6000" b="1" dirty="0" smtClean="0">
                <a:solidFill>
                  <a:srgbClr val="0070C0"/>
                </a:solidFill>
                <a:latin typeface="Century" panose="02040604050505020304" pitchFamily="18" charset="0"/>
                <a:cs typeface="Aparajita" panose="020B0604020202020204" pitchFamily="34" charset="0"/>
              </a:rPr>
              <a:t>$8,343</a:t>
            </a:r>
            <a:r>
              <a:rPr lang="en-US" sz="6000" b="1" dirty="0">
                <a:solidFill>
                  <a:srgbClr val="0070C0"/>
                </a:solidFill>
                <a:latin typeface="Century" panose="02040604050505020304" pitchFamily="18" charset="0"/>
                <a:cs typeface="Aparajita" panose="020B0604020202020204" pitchFamily="34" charset="0"/>
              </a:rPr>
              <a:t>?</a:t>
            </a:r>
            <a:endParaRPr lang="en-US" sz="6000" b="1" dirty="0" smtClean="0">
              <a:solidFill>
                <a:srgbClr val="0070C0"/>
              </a:solidFill>
              <a:latin typeface="Century" panose="02040604050505020304" pitchFamily="18" charset="0"/>
              <a:cs typeface="Aparajita" panose="020B0604020202020204" pitchFamily="34" charset="0"/>
            </a:endParaRPr>
          </a:p>
          <a:p>
            <a:endParaRPr lang="en-US" sz="6000" dirty="0"/>
          </a:p>
          <a:p>
            <a:endParaRPr lang="en-US" sz="6000" dirty="0" smtClean="0"/>
          </a:p>
          <a:p>
            <a:endParaRPr lang="en-US" sz="6000" dirty="0"/>
          </a:p>
          <a:p>
            <a:endParaRPr lang="en-US" dirty="0" smtClean="0"/>
          </a:p>
          <a:p>
            <a:endParaRPr lang="en-US" dirty="0"/>
          </a:p>
          <a:p>
            <a:r>
              <a:rPr lang="en-US" dirty="0" smtClean="0">
                <a:solidFill>
                  <a:srgbClr val="0070C0"/>
                </a:solidFill>
              </a:rPr>
              <a:t>Source: National Funeral Directors Association</a:t>
            </a:r>
            <a:endParaRPr lang="en-US" dirty="0">
              <a:solidFill>
                <a:srgbClr val="0070C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8219" y="3258355"/>
            <a:ext cx="3956765" cy="2653048"/>
          </a:xfrm>
          <a:prstGeom prst="rect">
            <a:avLst/>
          </a:prstGeom>
        </p:spPr>
      </p:pic>
    </p:spTree>
    <p:extLst>
      <p:ext uri="{BB962C8B-B14F-4D97-AF65-F5344CB8AC3E}">
        <p14:creationId xmlns:p14="http://schemas.microsoft.com/office/powerpoint/2010/main" val="350290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0761" y="154547"/>
            <a:ext cx="8319752" cy="6801862"/>
          </a:xfrm>
          <a:prstGeom prst="rect">
            <a:avLst/>
          </a:prstGeom>
          <a:noFill/>
        </p:spPr>
        <p:txBody>
          <a:bodyPr wrap="square" rtlCol="0">
            <a:spAutoFit/>
          </a:bodyPr>
          <a:lstStyle/>
          <a:p>
            <a:pPr algn="ctr"/>
            <a:r>
              <a:rPr lang="en-US" sz="4400" b="1" dirty="0" smtClean="0">
                <a:latin typeface="Century" panose="02040604050505020304" pitchFamily="18" charset="0"/>
              </a:rPr>
              <a:t>Funeral Costs that could include</a:t>
            </a:r>
          </a:p>
          <a:p>
            <a:endParaRPr lang="en-US" dirty="0"/>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Basic Services </a:t>
            </a:r>
            <a:r>
              <a:rPr lang="en-US" sz="2400" b="1" dirty="0">
                <a:solidFill>
                  <a:srgbClr val="0070C0"/>
                </a:solidFill>
                <a:latin typeface="Century" panose="02040604050505020304" pitchFamily="18" charset="0"/>
              </a:rPr>
              <a:t>F</a:t>
            </a:r>
            <a:r>
              <a:rPr lang="en-US" sz="2400" b="1" dirty="0" smtClean="0">
                <a:solidFill>
                  <a:srgbClr val="0070C0"/>
                </a:solidFill>
                <a:latin typeface="Century" panose="02040604050505020304" pitchFamily="18" charset="0"/>
              </a:rPr>
              <a:t>ee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Removal / Transfer of Remains to the Funeral Home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Embalming / Cremation</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Preparation of the Body</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Use of the Facilities and Funeral Ceremony</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Use of a Hearse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Use of a Service Car</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Basic Memorial Printing Package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Cemetery Plot or Vault</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Casket or Urn</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Headstone</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Flowers</a:t>
            </a:r>
          </a:p>
          <a:p>
            <a:pPr marL="285750" indent="-285750">
              <a:buFont typeface="Arial" panose="020B0604020202020204" pitchFamily="34" charset="0"/>
              <a:buChar char="•"/>
            </a:pPr>
            <a:r>
              <a:rPr lang="en-US" sz="2400" b="1" dirty="0" smtClean="0">
                <a:solidFill>
                  <a:srgbClr val="0070C0"/>
                </a:solidFill>
                <a:latin typeface="Century" panose="02040604050505020304" pitchFamily="18" charset="0"/>
              </a:rPr>
              <a:t>Clothing</a:t>
            </a:r>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21915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4136" y="2910625"/>
            <a:ext cx="3193960" cy="2743200"/>
          </a:xfrm>
          <a:prstGeom prst="rect">
            <a:avLst/>
          </a:prstGeom>
        </p:spPr>
      </p:pic>
      <p:sp>
        <p:nvSpPr>
          <p:cNvPr id="4" name="TextBox 3"/>
          <p:cNvSpPr txBox="1"/>
          <p:nvPr/>
        </p:nvSpPr>
        <p:spPr>
          <a:xfrm>
            <a:off x="592428" y="283335"/>
            <a:ext cx="5950040" cy="5509200"/>
          </a:xfrm>
          <a:prstGeom prst="rect">
            <a:avLst/>
          </a:prstGeom>
          <a:noFill/>
        </p:spPr>
        <p:txBody>
          <a:bodyPr wrap="square" rtlCol="0">
            <a:spAutoFit/>
          </a:bodyPr>
          <a:lstStyle/>
          <a:p>
            <a:pPr algn="ctr"/>
            <a:r>
              <a:rPr lang="en-US" sz="4400" b="1" dirty="0" smtClean="0">
                <a:latin typeface="Century" panose="02040604050505020304" pitchFamily="18" charset="0"/>
              </a:rPr>
              <a:t>When you or a loved one dies, The burden of creating a plan and deciding how to pay for the Final Expenses should be the furthest thing from </a:t>
            </a:r>
            <a:r>
              <a:rPr lang="en-US" sz="4400" b="1" dirty="0">
                <a:latin typeface="Century" panose="02040604050505020304" pitchFamily="18" charset="0"/>
              </a:rPr>
              <a:t>s</a:t>
            </a:r>
            <a:r>
              <a:rPr lang="en-US" sz="4400" b="1" dirty="0" smtClean="0">
                <a:latin typeface="Century" panose="02040604050505020304" pitchFamily="18" charset="0"/>
              </a:rPr>
              <a:t>omeone’s mind </a:t>
            </a:r>
            <a:endParaRPr lang="en-US" sz="4400" b="1" dirty="0">
              <a:latin typeface="Century" panose="02040604050505020304" pitchFamily="18" charset="0"/>
            </a:endParaRPr>
          </a:p>
        </p:txBody>
      </p:sp>
    </p:spTree>
    <p:extLst>
      <p:ext uri="{BB962C8B-B14F-4D97-AF65-F5344CB8AC3E}">
        <p14:creationId xmlns:p14="http://schemas.microsoft.com/office/powerpoint/2010/main" val="1709185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549" y="117693"/>
            <a:ext cx="8087933" cy="6740307"/>
          </a:xfrm>
          <a:prstGeom prst="rect">
            <a:avLst/>
          </a:prstGeom>
          <a:noFill/>
        </p:spPr>
        <p:txBody>
          <a:bodyPr wrap="square" rtlCol="0">
            <a:spAutoFit/>
          </a:bodyPr>
          <a:lstStyle/>
          <a:p>
            <a:pPr algn="ctr"/>
            <a:r>
              <a:rPr lang="en-US" sz="2400" b="1" dirty="0" smtClean="0">
                <a:latin typeface="Century" panose="02040604050505020304" pitchFamily="18" charset="0"/>
              </a:rPr>
              <a:t>An affordable, Final Expense plan can relieve our loved ones from the financial burden related to our passing, and creating a plan to carry out our final wishes can relieve our loved ones from much of the emotional burden as well </a:t>
            </a:r>
          </a:p>
          <a:p>
            <a:endParaRPr lang="en-US" sz="2400" b="1" dirty="0" smtClean="0">
              <a:latin typeface="Century" panose="02040604050505020304" pitchFamily="18" charset="0"/>
            </a:endParaRPr>
          </a:p>
          <a:p>
            <a:pPr algn="ctr"/>
            <a:r>
              <a:rPr lang="en-US" sz="2400" b="1" dirty="0" smtClean="0">
                <a:latin typeface="Century" panose="02040604050505020304" pitchFamily="18" charset="0"/>
              </a:rPr>
              <a:t>The passing of a loved one is the most difficult time we will ever experience in our lives, so the last thing we want is to have our family members arguing over what Dad wanted, or how Mom wanted to be remembered, or how the bills will be paid</a:t>
            </a:r>
          </a:p>
          <a:p>
            <a:endParaRPr lang="en-US" sz="2400" b="1" dirty="0">
              <a:latin typeface="Century" panose="02040604050505020304" pitchFamily="18" charset="0"/>
            </a:endParaRPr>
          </a:p>
          <a:p>
            <a:pPr algn="ctr"/>
            <a:r>
              <a:rPr lang="en-US" sz="3600" b="1" dirty="0" smtClean="0">
                <a:solidFill>
                  <a:srgbClr val="0070C0"/>
                </a:solidFill>
                <a:latin typeface="Century" panose="02040604050505020304" pitchFamily="18" charset="0"/>
              </a:rPr>
              <a:t>Answering these questions in advance is the most compassionate and important gift we can give our loved ones</a:t>
            </a:r>
            <a:endParaRPr lang="en-US" sz="3600" b="1" dirty="0">
              <a:solidFill>
                <a:srgbClr val="0070C0"/>
              </a:solidFill>
              <a:latin typeface="Century" panose="02040604050505020304" pitchFamily="18" charset="0"/>
            </a:endParaRPr>
          </a:p>
        </p:txBody>
      </p:sp>
    </p:spTree>
    <p:extLst>
      <p:ext uri="{BB962C8B-B14F-4D97-AF65-F5344CB8AC3E}">
        <p14:creationId xmlns:p14="http://schemas.microsoft.com/office/powerpoint/2010/main" val="3608210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95835" y="1108119"/>
            <a:ext cx="8332632" cy="5509200"/>
          </a:xfrm>
          <a:prstGeom prst="rect">
            <a:avLst/>
          </a:prstGeom>
          <a:noFill/>
        </p:spPr>
        <p:txBody>
          <a:bodyPr wrap="square" rtlCol="0">
            <a:spAutoFit/>
          </a:bodyPr>
          <a:lstStyle/>
          <a:p>
            <a:pPr algn="ctr"/>
            <a:r>
              <a:rPr lang="en-US" sz="2400" b="1" dirty="0" smtClean="0">
                <a:latin typeface="Century" panose="02040604050505020304" pitchFamily="18" charset="0"/>
              </a:rPr>
              <a:t>With the </a:t>
            </a:r>
            <a:r>
              <a:rPr lang="en-US" sz="2400" b="1" dirty="0" smtClean="0">
                <a:solidFill>
                  <a:srgbClr val="0070C0"/>
                </a:solidFill>
                <a:latin typeface="Century" panose="02040604050505020304" pitchFamily="18" charset="0"/>
              </a:rPr>
              <a:t>FREE</a:t>
            </a:r>
            <a:r>
              <a:rPr lang="en-US" sz="2400" b="1" dirty="0" smtClean="0">
                <a:latin typeface="Century" panose="02040604050505020304" pitchFamily="18" charset="0"/>
              </a:rPr>
              <a:t> service provided by Dignity Planning, </a:t>
            </a:r>
            <a:r>
              <a:rPr lang="en-US" sz="2400" b="1" dirty="0">
                <a:latin typeface="Century" panose="02040604050505020304" pitchFamily="18" charset="0"/>
              </a:rPr>
              <a:t>y</a:t>
            </a:r>
            <a:r>
              <a:rPr lang="en-US" sz="2400" b="1" dirty="0" smtClean="0">
                <a:latin typeface="Century" panose="02040604050505020304" pitchFamily="18" charset="0"/>
              </a:rPr>
              <a:t>ou have the ability to change or personalize your plan at </a:t>
            </a:r>
            <a:r>
              <a:rPr lang="en-US" sz="2400" b="1" smtClean="0">
                <a:latin typeface="Century" panose="02040604050505020304" pitchFamily="18" charset="0"/>
              </a:rPr>
              <a:t>any time, </a:t>
            </a:r>
            <a:r>
              <a:rPr lang="en-US" sz="2400" b="1" dirty="0" smtClean="0">
                <a:latin typeface="Century" panose="02040604050505020304" pitchFamily="18" charset="0"/>
              </a:rPr>
              <a:t>on line, over </a:t>
            </a:r>
            <a:r>
              <a:rPr lang="en-US" sz="2400" b="1" smtClean="0">
                <a:latin typeface="Century" panose="02040604050505020304" pitchFamily="18" charset="0"/>
              </a:rPr>
              <a:t>the phone </a:t>
            </a:r>
            <a:r>
              <a:rPr lang="en-US" sz="2400" b="1" dirty="0" smtClean="0">
                <a:latin typeface="Century" panose="02040604050505020304" pitchFamily="18" charset="0"/>
              </a:rPr>
              <a:t>or on paper. Dignity Planning is the largest provider of Funeral, Cremation and Cemetery Services in North America</a:t>
            </a:r>
          </a:p>
          <a:p>
            <a:pPr algn="ctr"/>
            <a:endParaRPr lang="en-US" sz="2000" b="1" dirty="0">
              <a:latin typeface="Century" panose="02040604050505020304" pitchFamily="18" charset="0"/>
            </a:endParaRPr>
          </a:p>
          <a:p>
            <a:pPr marL="285750" indent="-285750" algn="ctr">
              <a:buFont typeface="Arial" panose="020B0604020202020204" pitchFamily="34" charset="0"/>
              <a:buChar char="•"/>
            </a:pPr>
            <a:r>
              <a:rPr lang="en-US" sz="2400" b="1" dirty="0" smtClean="0">
                <a:solidFill>
                  <a:srgbClr val="0070C0"/>
                </a:solidFill>
                <a:latin typeface="Century" panose="02040604050505020304" pitchFamily="18" charset="0"/>
              </a:rPr>
              <a:t>Founded in 1962</a:t>
            </a:r>
          </a:p>
          <a:p>
            <a:pPr marL="285750" indent="-285750" algn="ctr">
              <a:buFont typeface="Arial" panose="020B0604020202020204" pitchFamily="34" charset="0"/>
              <a:buChar char="•"/>
            </a:pPr>
            <a:r>
              <a:rPr lang="en-US" sz="2400" b="1" dirty="0" smtClean="0">
                <a:solidFill>
                  <a:srgbClr val="0070C0"/>
                </a:solidFill>
                <a:latin typeface="Century" panose="02040604050505020304" pitchFamily="18" charset="0"/>
              </a:rPr>
              <a:t>Over 2000 Locations</a:t>
            </a:r>
          </a:p>
          <a:p>
            <a:pPr marL="285750" indent="-285750" algn="ctr">
              <a:buFont typeface="Arial" panose="020B0604020202020204" pitchFamily="34" charset="0"/>
              <a:buChar char="•"/>
            </a:pPr>
            <a:r>
              <a:rPr lang="en-US" sz="2400" b="1" dirty="0" smtClean="0">
                <a:solidFill>
                  <a:srgbClr val="0070C0"/>
                </a:solidFill>
                <a:latin typeface="Century" panose="02040604050505020304" pitchFamily="18" charset="0"/>
              </a:rPr>
              <a:t>Assists Approximately 300,000 Families Each Year</a:t>
            </a:r>
          </a:p>
          <a:p>
            <a:pPr marL="285750" indent="-285750" algn="ctr">
              <a:buFont typeface="Arial" panose="020B0604020202020204" pitchFamily="34" charset="0"/>
              <a:buChar char="•"/>
            </a:pPr>
            <a:endParaRPr lang="en-US" sz="2000" b="1" dirty="0">
              <a:latin typeface="Century" panose="02040604050505020304" pitchFamily="18" charset="0"/>
            </a:endParaRPr>
          </a:p>
          <a:p>
            <a:pPr algn="ctr"/>
            <a:r>
              <a:rPr lang="en-US" sz="2400" b="1" dirty="0" smtClean="0">
                <a:latin typeface="Century" panose="02040604050505020304" pitchFamily="18" charset="0"/>
              </a:rPr>
              <a:t>You’ll have the peace of mind of knowing that your plan is stored with the leader in the funeral industry. Since it’s beginning in 1962 Dignity has been responsible for assisting in the burial of many of our former Presidents of the United States, including John F. Kennedy</a:t>
            </a:r>
            <a:endParaRPr lang="en-US" sz="2400" b="1" dirty="0">
              <a:latin typeface="Century" panose="020406040505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0588" y="231819"/>
            <a:ext cx="2143125" cy="876300"/>
          </a:xfrm>
          <a:prstGeom prst="rect">
            <a:avLst/>
          </a:prstGeom>
        </p:spPr>
      </p:pic>
    </p:spTree>
    <p:extLst>
      <p:ext uri="{BB962C8B-B14F-4D97-AF65-F5344CB8AC3E}">
        <p14:creationId xmlns:p14="http://schemas.microsoft.com/office/powerpoint/2010/main" val="838964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730" y="0"/>
            <a:ext cx="9182635" cy="6924973"/>
          </a:xfrm>
          <a:prstGeom prst="rect">
            <a:avLst/>
          </a:prstGeom>
          <a:noFill/>
        </p:spPr>
        <p:txBody>
          <a:bodyPr wrap="square" rtlCol="0">
            <a:spAutoFit/>
          </a:bodyPr>
          <a:lstStyle/>
          <a:p>
            <a:pPr algn="ctr"/>
            <a:r>
              <a:rPr lang="en-US" sz="3600" u="sng" dirty="0" smtClean="0">
                <a:solidFill>
                  <a:srgbClr val="0070C0"/>
                </a:solidFill>
                <a:latin typeface="Palatino Linotype" panose="02040502050505030304" pitchFamily="18" charset="0"/>
              </a:rPr>
              <a:t>Term Insurance vs Whole Life</a:t>
            </a:r>
          </a:p>
          <a:p>
            <a:r>
              <a:rPr lang="en-US" sz="2400" b="1" dirty="0" smtClean="0">
                <a:latin typeface="Century" panose="02040604050505020304" pitchFamily="18" charset="0"/>
              </a:rPr>
              <a:t>Remember, the passing of a loved one is a guaranteed life event, so the coverage we have also has to be guaranteed. Term Insurance is designed to only provide coverage for a certain number of years, or ( the term), and is not intended to still be in force if you live out, or beyond your life expectancy. The reason Term Insurance has lower premiums is because it’s designed to protect your family if you pass away at a younger age, and as we all know, it is rare for that to happen. </a:t>
            </a:r>
            <a:r>
              <a:rPr lang="en-US" sz="2400" b="1" dirty="0">
                <a:latin typeface="Century" panose="02040604050505020304" pitchFamily="18" charset="0"/>
              </a:rPr>
              <a:t>I</a:t>
            </a:r>
            <a:r>
              <a:rPr lang="en-US" sz="2400" b="1" dirty="0" smtClean="0">
                <a:latin typeface="Century" panose="02040604050505020304" pitchFamily="18" charset="0"/>
              </a:rPr>
              <a:t>n most cases, Term Insurance will not pay a death benefit. Some uses for </a:t>
            </a:r>
            <a:r>
              <a:rPr lang="en-US" sz="2400" b="1" smtClean="0">
                <a:latin typeface="Century" panose="02040604050505020304" pitchFamily="18" charset="0"/>
              </a:rPr>
              <a:t>Term Insurance </a:t>
            </a:r>
            <a:r>
              <a:rPr lang="en-US" sz="2400" b="1" dirty="0" smtClean="0">
                <a:latin typeface="Century" panose="02040604050505020304" pitchFamily="18" charset="0"/>
              </a:rPr>
              <a:t>are</a:t>
            </a:r>
          </a:p>
          <a:p>
            <a:endParaRPr lang="en-US" sz="2400" b="1" dirty="0">
              <a:latin typeface="Palatino Linotype" panose="02040502050505030304" pitchFamily="18" charset="0"/>
            </a:endParaRPr>
          </a:p>
          <a:p>
            <a:pPr marL="342900" indent="-342900">
              <a:buFont typeface="Arial" panose="020B0604020202020204" pitchFamily="34" charset="0"/>
              <a:buChar char="•"/>
            </a:pPr>
            <a:r>
              <a:rPr lang="en-US" sz="2400" b="1" dirty="0" smtClean="0">
                <a:solidFill>
                  <a:srgbClr val="0070C0"/>
                </a:solidFill>
                <a:latin typeface="Century" panose="02040604050505020304" pitchFamily="18" charset="0"/>
              </a:rPr>
              <a:t>To protect the family home if death occurs before the home mortgage is paid off</a:t>
            </a:r>
          </a:p>
          <a:p>
            <a:pPr marL="342900" indent="-342900">
              <a:buFont typeface="Arial" panose="020B0604020202020204" pitchFamily="34" charset="0"/>
              <a:buChar char="•"/>
            </a:pPr>
            <a:r>
              <a:rPr lang="en-US" sz="2400" b="1" dirty="0" smtClean="0">
                <a:solidFill>
                  <a:srgbClr val="0070C0"/>
                </a:solidFill>
                <a:latin typeface="Century" panose="02040604050505020304" pitchFamily="18" charset="0"/>
              </a:rPr>
              <a:t>To replace lost income for the family if death occurs before retirement benefits “kick in”</a:t>
            </a:r>
          </a:p>
          <a:p>
            <a:pPr marL="342900" indent="-342900">
              <a:buFont typeface="Arial" panose="020B0604020202020204" pitchFamily="34" charset="0"/>
              <a:buChar char="•"/>
            </a:pPr>
            <a:r>
              <a:rPr lang="en-US" sz="2400" b="1" dirty="0" smtClean="0">
                <a:solidFill>
                  <a:srgbClr val="0070C0"/>
                </a:solidFill>
                <a:latin typeface="Century" panose="02040604050505020304" pitchFamily="18" charset="0"/>
              </a:rPr>
              <a:t>To provide more coverage in addition to Whole Life</a:t>
            </a:r>
            <a:r>
              <a:rPr lang="en-US" sz="2400" b="1" dirty="0">
                <a:solidFill>
                  <a:srgbClr val="0070C0"/>
                </a:solidFill>
                <a:latin typeface="Century" panose="02040604050505020304" pitchFamily="18" charset="0"/>
              </a:rPr>
              <a:t> </a:t>
            </a:r>
            <a:r>
              <a:rPr lang="en-US" sz="2400" b="1" dirty="0" smtClean="0">
                <a:solidFill>
                  <a:srgbClr val="0070C0"/>
                </a:solidFill>
                <a:latin typeface="Century" panose="02040604050505020304" pitchFamily="18" charset="0"/>
              </a:rPr>
              <a:t>(If the budget allows)</a:t>
            </a:r>
            <a:endParaRPr lang="en-US" sz="2400" b="1" dirty="0">
              <a:solidFill>
                <a:srgbClr val="0070C0"/>
              </a:solidFill>
              <a:latin typeface="Century" panose="02040604050505020304" pitchFamily="18" charset="0"/>
            </a:endParaRPr>
          </a:p>
        </p:txBody>
      </p:sp>
    </p:spTree>
    <p:extLst>
      <p:ext uri="{BB962C8B-B14F-4D97-AF65-F5344CB8AC3E}">
        <p14:creationId xmlns:p14="http://schemas.microsoft.com/office/powerpoint/2010/main" val="995978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2124" y="115910"/>
            <a:ext cx="8976575" cy="7017306"/>
          </a:xfrm>
          <a:prstGeom prst="rect">
            <a:avLst/>
          </a:prstGeom>
          <a:noFill/>
        </p:spPr>
        <p:txBody>
          <a:bodyPr wrap="square" rtlCol="0">
            <a:spAutoFit/>
          </a:bodyPr>
          <a:lstStyle/>
          <a:p>
            <a:pPr algn="ctr"/>
            <a:r>
              <a:rPr lang="en-US" sz="3600" u="sng" dirty="0" smtClean="0">
                <a:solidFill>
                  <a:srgbClr val="0070C0"/>
                </a:solidFill>
                <a:latin typeface="Palatino Linotype" panose="02040502050505030304" pitchFamily="18" charset="0"/>
              </a:rPr>
              <a:t>Whole Life</a:t>
            </a:r>
          </a:p>
          <a:p>
            <a:endParaRPr lang="en-US" dirty="0"/>
          </a:p>
          <a:p>
            <a:r>
              <a:rPr lang="en-US" sz="2000" b="1" dirty="0" smtClean="0">
                <a:latin typeface="Century" panose="02040604050505020304" pitchFamily="18" charset="0"/>
              </a:rPr>
              <a:t>Is exactly what it’s name suggests. It’s intended to provide coverage and protection for your family for your “Whole Life”, or “As Long As You Live” </a:t>
            </a:r>
            <a:endParaRPr lang="en-US" sz="2000" b="1" dirty="0">
              <a:latin typeface="Century" panose="02040604050505020304" pitchFamily="18" charset="0"/>
            </a:endParaRPr>
          </a:p>
          <a:p>
            <a:endParaRPr lang="en-US" sz="2000" b="1" dirty="0" smtClean="0">
              <a:latin typeface="Century" panose="02040604050505020304" pitchFamily="18" charset="0"/>
            </a:endParaRPr>
          </a:p>
          <a:p>
            <a:r>
              <a:rPr lang="en-US" sz="2000" b="1" dirty="0">
                <a:latin typeface="Century" panose="02040604050505020304" pitchFamily="18" charset="0"/>
              </a:rPr>
              <a:t>As we said earlier, the passing of a loved one is a guaranteed life event, so we have to have coverage that is also guaranteed to be there at the time of </a:t>
            </a:r>
            <a:r>
              <a:rPr lang="en-US" sz="2000" b="1" dirty="0" smtClean="0">
                <a:latin typeface="Century" panose="02040604050505020304" pitchFamily="18" charset="0"/>
              </a:rPr>
              <a:t>need</a:t>
            </a:r>
          </a:p>
          <a:p>
            <a:endParaRPr lang="en-US" sz="2000" b="1" dirty="0">
              <a:latin typeface="Century" panose="02040604050505020304" pitchFamily="18" charset="0"/>
            </a:endParaRPr>
          </a:p>
          <a:p>
            <a:r>
              <a:rPr lang="en-US" sz="2000" b="1" dirty="0" smtClean="0">
                <a:latin typeface="Century" panose="02040604050505020304" pitchFamily="18" charset="0"/>
              </a:rPr>
              <a:t>Unlike Pre-Need Insurance purchased through a funeral home, Whole life is portable and can be used anywhere and for any purpose. The insurance industry uses the term “Final Expense” whole life because when a loved one passes there can be many different expenses related to the passing </a:t>
            </a:r>
          </a:p>
          <a:p>
            <a:endParaRPr lang="en-US" dirty="0"/>
          </a:p>
          <a:p>
            <a:pPr marL="285750" indent="-285750">
              <a:buFont typeface="Arial" panose="020B0604020202020204" pitchFamily="34" charset="0"/>
              <a:buChar char="•"/>
            </a:pPr>
            <a:r>
              <a:rPr lang="en-US" sz="2800" dirty="0" smtClean="0">
                <a:solidFill>
                  <a:srgbClr val="0070C0"/>
                </a:solidFill>
                <a:latin typeface="Century" panose="02040604050505020304" pitchFamily="18" charset="0"/>
              </a:rPr>
              <a:t>Funeral Costs</a:t>
            </a:r>
          </a:p>
          <a:p>
            <a:pPr marL="285750" indent="-285750">
              <a:buFont typeface="Arial" panose="020B0604020202020204" pitchFamily="34" charset="0"/>
              <a:buChar char="•"/>
            </a:pPr>
            <a:r>
              <a:rPr lang="en-US" sz="2800" dirty="0" smtClean="0">
                <a:solidFill>
                  <a:srgbClr val="0070C0"/>
                </a:solidFill>
                <a:latin typeface="Century" panose="02040604050505020304" pitchFamily="18" charset="0"/>
              </a:rPr>
              <a:t>Probate Costs</a:t>
            </a:r>
          </a:p>
          <a:p>
            <a:pPr marL="285750" indent="-285750">
              <a:buFont typeface="Arial" panose="020B0604020202020204" pitchFamily="34" charset="0"/>
              <a:buChar char="•"/>
            </a:pPr>
            <a:r>
              <a:rPr lang="en-US" sz="2800" dirty="0" smtClean="0">
                <a:solidFill>
                  <a:srgbClr val="0070C0"/>
                </a:solidFill>
                <a:latin typeface="Century" panose="02040604050505020304" pitchFamily="18" charset="0"/>
              </a:rPr>
              <a:t>Outstanding </a:t>
            </a:r>
            <a:r>
              <a:rPr lang="en-US" sz="2800" dirty="0">
                <a:solidFill>
                  <a:srgbClr val="0070C0"/>
                </a:solidFill>
                <a:latin typeface="Century" panose="02040604050505020304" pitchFamily="18" charset="0"/>
              </a:rPr>
              <a:t>M</a:t>
            </a:r>
            <a:r>
              <a:rPr lang="en-US" sz="2800" dirty="0" smtClean="0">
                <a:solidFill>
                  <a:srgbClr val="0070C0"/>
                </a:solidFill>
                <a:latin typeface="Century" panose="02040604050505020304" pitchFamily="18" charset="0"/>
              </a:rPr>
              <a:t>edical Bills</a:t>
            </a:r>
          </a:p>
          <a:p>
            <a:pPr marL="285750" indent="-285750">
              <a:buFont typeface="Arial" panose="020B0604020202020204" pitchFamily="34" charset="0"/>
              <a:buChar char="•"/>
            </a:pPr>
            <a:r>
              <a:rPr lang="en-US" sz="2800" dirty="0" smtClean="0">
                <a:solidFill>
                  <a:srgbClr val="0070C0"/>
                </a:solidFill>
                <a:latin typeface="Century" panose="02040604050505020304" pitchFamily="18" charset="0"/>
              </a:rPr>
              <a:t>Outstanding Debt</a:t>
            </a:r>
          </a:p>
          <a:p>
            <a:pPr marL="285750" indent="-285750">
              <a:buFont typeface="Arial" panose="020B0604020202020204" pitchFamily="34" charset="0"/>
              <a:buChar char="•"/>
            </a:pPr>
            <a:r>
              <a:rPr lang="en-US" sz="2800" dirty="0" smtClean="0">
                <a:solidFill>
                  <a:srgbClr val="0070C0"/>
                </a:solidFill>
                <a:latin typeface="Century" panose="02040604050505020304" pitchFamily="18" charset="0"/>
              </a:rPr>
              <a:t>Even Travel Expenses</a:t>
            </a:r>
            <a:endParaRPr lang="en-US" sz="2800" dirty="0">
              <a:solidFill>
                <a:srgbClr val="0070C0"/>
              </a:solidFill>
              <a:latin typeface="Century" panose="02040604050505020304" pitchFamily="18" charset="0"/>
            </a:endParaRPr>
          </a:p>
          <a:p>
            <a:endParaRPr lang="en-US" dirty="0"/>
          </a:p>
        </p:txBody>
      </p:sp>
    </p:spTree>
    <p:extLst>
      <p:ext uri="{BB962C8B-B14F-4D97-AF65-F5344CB8AC3E}">
        <p14:creationId xmlns:p14="http://schemas.microsoft.com/office/powerpoint/2010/main" val="617202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9245" y="115909"/>
            <a:ext cx="9221273" cy="7294305"/>
          </a:xfrm>
          <a:prstGeom prst="rect">
            <a:avLst/>
          </a:prstGeom>
          <a:noFill/>
        </p:spPr>
        <p:txBody>
          <a:bodyPr wrap="square" rtlCol="0">
            <a:spAutoFit/>
          </a:bodyPr>
          <a:lstStyle/>
          <a:p>
            <a:pPr algn="ctr"/>
            <a:r>
              <a:rPr lang="en-US" sz="3600" u="sng" dirty="0" smtClean="0">
                <a:solidFill>
                  <a:srgbClr val="0070C0"/>
                </a:solidFill>
                <a:latin typeface="Palatino Linotype" panose="02040502050505030304" pitchFamily="18" charset="0"/>
              </a:rPr>
              <a:t>Beware “TV” Life Insurance</a:t>
            </a:r>
          </a:p>
          <a:p>
            <a:endParaRPr lang="en-US" sz="2000" dirty="0" smtClean="0">
              <a:latin typeface="Palatino Linotype" panose="02040502050505030304" pitchFamily="18" charset="0"/>
            </a:endParaRPr>
          </a:p>
          <a:p>
            <a:r>
              <a:rPr lang="en-US" sz="2000" b="1" dirty="0" smtClean="0">
                <a:latin typeface="Century" panose="02040604050505020304" pitchFamily="18" charset="0"/>
              </a:rPr>
              <a:t>We have all seen the commercials for “Guaranteed Acceptance” life insurance with “No Medical Questions”, from companies like AARP (NY Life), Colonial Penn, Globe Life etc.</a:t>
            </a:r>
          </a:p>
          <a:p>
            <a:endParaRPr lang="en-US" sz="2000" b="1" dirty="0">
              <a:latin typeface="Century" panose="02040604050505020304" pitchFamily="18" charset="0"/>
            </a:endParaRPr>
          </a:p>
          <a:p>
            <a:r>
              <a:rPr lang="en-US" sz="2000" b="1" dirty="0" smtClean="0">
                <a:latin typeface="Century" panose="02040604050505020304" pitchFamily="18" charset="0"/>
              </a:rPr>
              <a:t>While it is true that many of these companies offer Whole Life coverage at a HIGHER price, the prices and policies that are advertised on TV are usually Term policies designed for seniors which means that just like all other Term policies, there is an expiration date. Usually you will see these policies expire at either age 80 or 85. Again, remember, the passing of a loved one is a guaranteed life event, so in order to financially protect our family members the coverage we have has to also be guaranteed to be there at the time of need. The bottom line is a policy should not be called Burial Insurance when the company knows that many policies will EXPIRE before the loved one passes. It is deceptive advertising, and we all know</a:t>
            </a:r>
            <a:endParaRPr lang="en-US" b="1" dirty="0">
              <a:latin typeface="Century" panose="02040604050505020304" pitchFamily="18" charset="0"/>
            </a:endParaRPr>
          </a:p>
          <a:p>
            <a:pPr algn="ctr"/>
            <a:endParaRPr lang="en-US" sz="3200" dirty="0" smtClean="0">
              <a:solidFill>
                <a:srgbClr val="0070C0"/>
              </a:solidFill>
              <a:latin typeface="Palatino Linotype" panose="02040502050505030304" pitchFamily="18" charset="0"/>
            </a:endParaRPr>
          </a:p>
          <a:p>
            <a:pPr algn="ctr"/>
            <a:r>
              <a:rPr lang="en-US" sz="3200" dirty="0" smtClean="0">
                <a:solidFill>
                  <a:srgbClr val="0070C0"/>
                </a:solidFill>
                <a:latin typeface="Century" panose="02040604050505020304" pitchFamily="18" charset="0"/>
              </a:rPr>
              <a:t>IF IT LOOKS OR SOUNDS TOO GOOD TO BE TRUE…………IT PROBABLY IS!!</a:t>
            </a:r>
            <a:endParaRPr lang="en-US" sz="3200" dirty="0">
              <a:latin typeface="Century" panose="02040604050505020304" pitchFamily="18" charset="0"/>
            </a:endParaRPr>
          </a:p>
          <a:p>
            <a:pPr algn="ctr"/>
            <a:endParaRPr lang="en-US" sz="3600" dirty="0">
              <a:solidFill>
                <a:srgbClr val="0070C0"/>
              </a:solidFill>
              <a:latin typeface="Palatino Linotype" panose="02040502050505030304" pitchFamily="18" charset="0"/>
            </a:endParaRPr>
          </a:p>
        </p:txBody>
      </p:sp>
    </p:spTree>
    <p:extLst>
      <p:ext uri="{BB962C8B-B14F-4D97-AF65-F5344CB8AC3E}">
        <p14:creationId xmlns:p14="http://schemas.microsoft.com/office/powerpoint/2010/main" val="704669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353</TotalTime>
  <Words>1182</Words>
  <Application>Microsoft Office PowerPoint</Application>
  <PresentationFormat>Widescreen</PresentationFormat>
  <Paragraphs>90</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Aparajita</vt:lpstr>
      <vt:lpstr>Arial</vt:lpstr>
      <vt:lpstr>Century</vt:lpstr>
      <vt:lpstr>Palatino Linotype</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dc:creator>
  <cp:lastModifiedBy>Jeff</cp:lastModifiedBy>
  <cp:revision>78</cp:revision>
  <dcterms:created xsi:type="dcterms:W3CDTF">2015-05-14T01:31:42Z</dcterms:created>
  <dcterms:modified xsi:type="dcterms:W3CDTF">2015-10-19T22:35:44Z</dcterms:modified>
</cp:coreProperties>
</file>